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  <p:sldMasterId id="2147483680" r:id="rId2"/>
    <p:sldMasterId id="2147483702" r:id="rId3"/>
    <p:sldMasterId id="2147483720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4" r:id="rId6"/>
    <p:sldId id="289" r:id="rId7"/>
    <p:sldId id="288" r:id="rId8"/>
    <p:sldId id="279" r:id="rId9"/>
    <p:sldId id="280" r:id="rId10"/>
    <p:sldId id="275" r:id="rId11"/>
    <p:sldId id="281" r:id="rId12"/>
    <p:sldId id="282" r:id="rId13"/>
    <p:sldId id="283" r:id="rId14"/>
    <p:sldId id="276" r:id="rId15"/>
    <p:sldId id="284" r:id="rId16"/>
    <p:sldId id="285" r:id="rId17"/>
    <p:sldId id="286" r:id="rId18"/>
    <p:sldId id="277" r:id="rId19"/>
    <p:sldId id="287" r:id="rId20"/>
    <p:sldId id="278" r:id="rId21"/>
  </p:sldIdLst>
  <p:sldSz cx="9144000" cy="5143500" type="screen16x9"/>
  <p:notesSz cx="20104100" cy="1130935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elvetica Neue" panose="02000503000000020004" pitchFamily="2" charset="0"/>
      <p:regular r:id="rId28"/>
      <p:bold r:id="rId29"/>
    </p:embeddedFont>
  </p:embeddedFontLst>
  <p:defaultTextStyle>
    <a:defPPr>
      <a:defRPr lang="en-US"/>
    </a:defPPr>
    <a:lvl1pPr marL="0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7849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15698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23546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31395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39244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47093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54941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62790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02D"/>
    <a:srgbClr val="4DB6AC"/>
    <a:srgbClr val="01579B"/>
    <a:srgbClr val="EA80FC"/>
    <a:srgbClr val="FD8230"/>
    <a:srgbClr val="9C2222"/>
    <a:srgbClr val="232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3"/>
    <p:restoredTop sz="53897"/>
  </p:normalViewPr>
  <p:slideViewPr>
    <p:cSldViewPr>
      <p:cViewPr varScale="1">
        <p:scale>
          <a:sx n="60" d="100"/>
          <a:sy n="60" d="100"/>
        </p:scale>
        <p:origin x="1232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693F5-270A-CA42-BA13-5BAC940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302B7-B1BF-424D-814E-7353C3A0E584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F9BBA-A9BD-6344-AA98-520E3FE7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4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7849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15698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23546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31395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39244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47093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54941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62790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Why: Steve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How: Harry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Now: Steve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Coming soon: Harry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quote why and how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Michelle quote why and how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Keith quote about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 to Naomi - external facing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of Life stats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Craig quote about the multiplex spike meeting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Michelle quote about what Saphyr does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quote about what Pacbio does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 from Karen about future ONT and Pacbio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 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Inbound  logistics as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outbound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2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High level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Rich: about adding anything about inputs/ outputs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What services Traction is currently speaking to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SS -&gt; SE -&gt; Traction -&gt; WH</a:t>
                </a:r>
                <a:r>
                  <a:rPr lang="en-GB" dirty="0">
                    <a:effectLst/>
                  </a:rPr>
                  <a:t> 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Picture of SS sample manifest</a:t>
                </a:r>
              </a:p>
              <a:p>
                <a:r>
                  <a:rPr lang="en-GB" dirty="0">
                    <a:effectLst/>
                  </a:rPr>
                  <a:t>Picture of Sample Extraction</a:t>
                </a:r>
              </a:p>
              <a:p>
                <a:r>
                  <a:rPr lang="en-GB" dirty="0">
                    <a:effectLst/>
                  </a:rPr>
                  <a:t>Picture of Traction</a:t>
                </a:r>
              </a:p>
              <a:p>
                <a:r>
                  <a:rPr lang="en-GB" dirty="0">
                    <a:effectLst/>
                  </a:rPr>
                  <a:t>Picture of data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GB" dirty="0">
                    <a:effectLst/>
                  </a:rPr>
                  <a:t>s etc</a:t>
                </a:r>
              </a:p>
              <a:p>
                <a:endParaRPr lang="en-GB" dirty="0">
                  <a:effectLst/>
                </a:endParaRPr>
              </a:p>
              <a:p>
                <a:endParaRPr lang="en-GB" dirty="0">
                  <a:effectLst/>
                </a:endParaRP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ACTION: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Create high level architecture diagram</a:t>
                </a:r>
              </a:p>
              <a:p>
                <a:r>
                  <a:rPr lang="en-US" dirty="0"/>
                  <a:t>Get screenshots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High level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What services Traction is currently speaking to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SS -&gt; SE -&gt; Traction -&gt; WH</a:t>
                </a:r>
                <a:r>
                  <a:rPr lang="en-GB" dirty="0">
                    <a:effectLst/>
                  </a:rPr>
                  <a:t> 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Picture of SS sample manifest</a:t>
                </a:r>
              </a:p>
              <a:p>
                <a:r>
                  <a:rPr lang="en-GB" dirty="0">
                    <a:effectLst/>
                  </a:rPr>
                  <a:t>Picture of Sample Extraction</a:t>
                </a:r>
              </a:p>
              <a:p>
                <a:r>
                  <a:rPr lang="en-GB" dirty="0">
                    <a:effectLst/>
                  </a:rPr>
                  <a:t>Picture of Traction</a:t>
                </a:r>
              </a:p>
              <a:p>
                <a:r>
                  <a:rPr lang="en-GB" dirty="0">
                    <a:effectLst/>
                  </a:rPr>
                  <a:t>Picture of data</a:t>
                </a:r>
              </a:p>
              <a:p>
                <a:r>
                  <a:rPr lang="en-GB" i="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en-GB" dirty="0">
                    <a:effectLst/>
                  </a:rPr>
                  <a:t>s etc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ACTION: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Create high level architecture diagram</a:t>
                </a:r>
              </a:p>
              <a:p>
                <a:r>
                  <a:rPr lang="en-US" dirty="0"/>
                  <a:t>Get screenshots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04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Saphyr  (screen shots of the below)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Went live 6 months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 runs in Saphyr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Nothing recently because of Saphyr instrument faults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it is …. (get from Michelle)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software o the Saphyr instrument </a:t>
            </a:r>
          </a:p>
          <a:p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Lots of screenshots</a:t>
            </a:r>
          </a:p>
          <a:p>
            <a:r>
              <a:rPr lang="en-GB" dirty="0">
                <a:effectLst/>
              </a:rPr>
              <a:t>Picture of Saphyr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Picture of Saphyr software</a:t>
            </a:r>
          </a:p>
          <a:p>
            <a:r>
              <a:rPr lang="en-US" dirty="0"/>
              <a:t>Get quote from Michelle about Saphyr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 (screen shots of the below)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it does …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Reception page 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 page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Generation of sample sheet</a:t>
            </a:r>
          </a:p>
          <a:p>
            <a:r>
              <a:rPr lang="en-GB" dirty="0">
                <a:effectLst/>
              </a:rPr>
              <a:t>Picture of Pacbio Instrument + SMRT link up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Live last week</a:t>
            </a:r>
          </a:p>
          <a:p>
            <a:r>
              <a:rPr lang="en-GB" dirty="0">
                <a:effectLst/>
              </a:rPr>
              <a:t>First samples went in this week</a:t>
            </a:r>
          </a:p>
          <a:p>
            <a:r>
              <a:rPr lang="en-GB" dirty="0">
                <a:effectLst/>
              </a:rPr>
              <a:t>Runs in before </a:t>
            </a:r>
            <a:r>
              <a:rPr lang="en-GB" dirty="0" err="1">
                <a:effectLst/>
              </a:rPr>
              <a:t>christams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quote from Karen about Pacbio and what it does</a:t>
            </a:r>
          </a:p>
          <a:p>
            <a:r>
              <a:rPr lang="en-GB" dirty="0">
                <a:effectLst/>
              </a:rPr>
              <a:t>Get lots of screenshot</a:t>
            </a:r>
          </a:p>
          <a:p>
            <a:r>
              <a:rPr lang="en-GB" dirty="0">
                <a:effectLst/>
              </a:rPr>
              <a:t>Get image of the instrument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1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34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 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Reception, library creation and runs for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starting in the new year – working together with the ONT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 England are looking to scale up their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work, and are looking to collaborate with us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 multiplex – working on at the moment, expected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delievery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Jan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 to add support for different instruments: </a:t>
            </a:r>
          </a:p>
          <a:p>
            <a:pPr lvl="0"/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Gridion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support for extraction, reception, QC, run creation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tracking support for QC and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femto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pulse (images)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automation – important as throughput increased with the Tree of Life project. Also to automatically generate a run to export to instrument on creation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ONT logo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of </a:t>
            </a:r>
            <a:r>
              <a:rPr lang="en-US" dirty="0" err="1"/>
              <a:t>femto</a:t>
            </a:r>
            <a:r>
              <a:rPr lang="en-US" dirty="0"/>
              <a:t> pulse (images)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automation and Tree of Life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dirty="0"/>
              <a:t>ACTION:</a:t>
            </a:r>
          </a:p>
          <a:p>
            <a:endParaRPr lang="en-US" dirty="0"/>
          </a:p>
          <a:p>
            <a:r>
              <a:rPr lang="en-US" dirty="0"/>
              <a:t>Speak to Karen</a:t>
            </a:r>
          </a:p>
          <a:p>
            <a:r>
              <a:rPr lang="en-US" dirty="0" err="1"/>
              <a:t>Visualise</a:t>
            </a:r>
            <a:r>
              <a:rPr lang="en-US" dirty="0"/>
              <a:t> QC tracking for </a:t>
            </a:r>
            <a:r>
              <a:rPr lang="en-US" dirty="0" err="1"/>
              <a:t>pacbio</a:t>
            </a:r>
            <a:r>
              <a:rPr lang="en-US" dirty="0"/>
              <a:t> – find out how to picture QC</a:t>
            </a:r>
          </a:p>
          <a:p>
            <a:r>
              <a:rPr lang="en-US" dirty="0"/>
              <a:t>Image of </a:t>
            </a:r>
            <a:r>
              <a:rPr lang="en-US" dirty="0" err="1"/>
              <a:t>femto</a:t>
            </a:r>
            <a:r>
              <a:rPr lang="en-US" dirty="0"/>
              <a:t> pulse (images)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2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to…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read team: Karen, Craig, Emma, Michelle, Mark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Luca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FCE support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Anyone else</a:t>
            </a:r>
            <a:r>
              <a:rPr lang="en-GB" dirty="0">
                <a:effectLst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1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8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Keith: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missing from the current data gathering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LIMS be able to help</a:t>
            </a:r>
            <a:r>
              <a:rPr lang="en-GB" dirty="0">
                <a:effectLst/>
              </a:rPr>
              <a:t> </a:t>
            </a:r>
          </a:p>
          <a:p>
            <a:r>
              <a:rPr lang="en-GB" dirty="0">
                <a:effectLst/>
              </a:rPr>
              <a:t>What </a:t>
            </a:r>
            <a:r>
              <a:rPr lang="en-GB" dirty="0" err="1">
                <a:effectLst/>
              </a:rPr>
              <a:t>Tracton</a:t>
            </a:r>
            <a:r>
              <a:rPr lang="en-GB" dirty="0">
                <a:effectLst/>
              </a:rPr>
              <a:t> delivers to NPG / faculty delivery</a:t>
            </a:r>
          </a:p>
          <a:p>
            <a:r>
              <a:rPr lang="en-GB" dirty="0" err="1">
                <a:effectLst/>
              </a:rPr>
              <a:t>Buisness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impare</a:t>
            </a:r>
            <a:r>
              <a:rPr lang="en-GB" dirty="0">
                <a:effectLst/>
              </a:rPr>
              <a:t> of traction for NPG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images that reflect his work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NPG need to know …</a:t>
            </a:r>
          </a:p>
          <a:p>
            <a:endParaRPr lang="en-GB" dirty="0">
              <a:effectLst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know what, when and where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 that information from the MLWH, which is inserted from Traction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the data that Traction puts into the MLWH</a:t>
            </a:r>
          </a:p>
          <a:p>
            <a:endParaRPr lang="en-US" dirty="0"/>
          </a:p>
          <a:p>
            <a:r>
              <a:rPr lang="en-US" dirty="0"/>
              <a:t>NPG want to know what biological material has been loaded which flowcell</a:t>
            </a:r>
          </a:p>
          <a:p>
            <a:r>
              <a:rPr lang="en-US" dirty="0"/>
              <a:t>NPG </a:t>
            </a:r>
            <a:r>
              <a:rPr lang="en-US" dirty="0" err="1"/>
              <a:t>identiy</a:t>
            </a:r>
            <a:r>
              <a:rPr lang="en-US" dirty="0"/>
              <a:t> the origin of samples which is loaded onto the oxford ONT </a:t>
            </a:r>
            <a:r>
              <a:rPr lang="en-US" dirty="0" err="1"/>
              <a:t>tehnologies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Timestamps from files</a:t>
            </a:r>
          </a:p>
          <a:p>
            <a:r>
              <a:rPr lang="en-US" dirty="0"/>
              <a:t>And gives NPG a way to know what runs to expect on the machine</a:t>
            </a:r>
          </a:p>
          <a:p>
            <a:r>
              <a:rPr lang="en-US" dirty="0"/>
              <a:t>NPG can physically look at what is on the disk</a:t>
            </a:r>
          </a:p>
          <a:p>
            <a:r>
              <a:rPr lang="en-US" dirty="0"/>
              <a:t>Can compare that to what is in Traction to make sure they have got all the data</a:t>
            </a:r>
          </a:p>
          <a:p>
            <a:endParaRPr lang="en-US" dirty="0"/>
          </a:p>
          <a:p>
            <a:r>
              <a:rPr lang="en-US" dirty="0"/>
              <a:t>Currently, without </a:t>
            </a:r>
            <a:r>
              <a:rPr lang="en-US" dirty="0" err="1"/>
              <a:t>Tracton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know what the sample is currently, </a:t>
            </a:r>
          </a:p>
          <a:p>
            <a:endParaRPr lang="en-US" dirty="0"/>
          </a:p>
          <a:p>
            <a:r>
              <a:rPr lang="en-US" dirty="0" err="1"/>
              <a:t>Collobrate</a:t>
            </a:r>
            <a:r>
              <a:rPr lang="en-US" dirty="0"/>
              <a:t> – fields in the MLWH table</a:t>
            </a:r>
          </a:p>
          <a:p>
            <a:endParaRPr lang="en-US" dirty="0"/>
          </a:p>
          <a:p>
            <a:r>
              <a:rPr lang="en-US" dirty="0"/>
              <a:t>Make sure the required fields</a:t>
            </a:r>
          </a:p>
          <a:p>
            <a:r>
              <a:rPr lang="en-US" dirty="0"/>
              <a:t>Discussed the fields in the table to make sure data NPG required was inserted</a:t>
            </a:r>
          </a:p>
          <a:p>
            <a:endParaRPr lang="en-US" dirty="0"/>
          </a:p>
          <a:p>
            <a:r>
              <a:rPr lang="en-US" dirty="0" err="1"/>
              <a:t>Gridion</a:t>
            </a:r>
            <a:r>
              <a:rPr lang="en-US" dirty="0"/>
              <a:t> – nothing before Traction</a:t>
            </a:r>
          </a:p>
          <a:p>
            <a:r>
              <a:rPr lang="en-US" dirty="0"/>
              <a:t>R&amp;D </a:t>
            </a:r>
            <a:r>
              <a:rPr lang="en-US" dirty="0" err="1"/>
              <a:t>machience</a:t>
            </a:r>
            <a:r>
              <a:rPr lang="en-US" dirty="0"/>
              <a:t> –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Permition</a:t>
            </a:r>
            <a:r>
              <a:rPr lang="en-US" dirty="0"/>
              <a:t> – done in an ad hoc way. P gives an example of what the </a:t>
            </a:r>
            <a:r>
              <a:rPr lang="en-US" dirty="0" err="1"/>
              <a:t>gridion</a:t>
            </a:r>
            <a:r>
              <a:rPr lang="en-US" dirty="0"/>
              <a:t> used to be like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different areas to address: operations, faculty, external partners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central place to track long read samples – not suitable at the moment. Need one to track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 is wrong -&gt; Traction right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Diagram to show operations with a LIMS that doesn’t support long read -&gt; operation with LIMS that does 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of Life </a:t>
            </a:r>
            <a:r>
              <a:rPr lang="en-US" sz="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support 8000 samples 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Faculty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able to know that the sample that went in matches the data that came out.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an idea of where the sample are in the workflow e.g. QC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 sample with output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 whether there is still sample material left for further analysis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be able to see what is going on with their samples and need to be able to analyse the data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Tree of Life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stats of Tree of Life and Info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to show management of data 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Partners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they need to use our data?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to Naomi – give better idea of what they want, and how to visualise it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History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Musuem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NHM 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LIMS tracking we will have all of the historical data e.g. method of extractions which we can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correllate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sequencing data to give us an idea of how we can improve pipelines in the future.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ACTIONS: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Speaking to Naomi – get better idea for the external partner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stats for Tree of Life for Faculty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 something up to show SS = old, Traction new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01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 ups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Stories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review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en-GB" dirty="0">
                <a:effectLst/>
              </a:rPr>
              <a:t> 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Lots of image of techy processes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pictures from Mark of stand ups</a:t>
            </a:r>
          </a:p>
          <a:p>
            <a:endParaRPr lang="en-GB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interaction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their process 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meetings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 feedback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walk through with software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ACTIONS:</a:t>
            </a:r>
          </a:p>
          <a:p>
            <a:endParaRPr lang="en-US" dirty="0"/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Get picture of us in room with Karen and Craig - review</a:t>
            </a:r>
          </a:p>
          <a:p>
            <a:r>
              <a:rPr lang="en-US" dirty="0"/>
              <a:t>Pictures of process diagrams</a:t>
            </a:r>
          </a:p>
          <a:p>
            <a:r>
              <a:rPr lang="en-US" dirty="0"/>
              <a:t>Richs tracking</a:t>
            </a:r>
          </a:p>
          <a:p>
            <a:r>
              <a:rPr lang="en-US" dirty="0"/>
              <a:t>Picture of us testing in the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71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we learnt to improve our software development process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– try to remove ambiguity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planning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Taskings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MVP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Slack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images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wrong software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2right software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maps - Mapping out the process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 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 from Craig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spike planning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improve developer process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Driven by barcodes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that, started to communication more and earlier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needs 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ACTIONS: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 to Craig about last spike meeting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the multi plex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46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3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24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166624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133976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046920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4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5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4170156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3782081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12409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17934454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582152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2905762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"/>
            <a:ext cx="4572272" cy="51438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8992005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143436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2" name="object 3"/>
          <p:cNvSpPr/>
          <p:nvPr userDrawn="1"/>
        </p:nvSpPr>
        <p:spPr>
          <a:xfrm>
            <a:off x="0" y="2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"/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054640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6001800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5170378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12754358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16649243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0412844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204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2292507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938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8139911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874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492886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5127527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2" name="object 3"/>
          <p:cNvSpPr/>
          <p:nvPr userDrawn="1"/>
        </p:nvSpPr>
        <p:spPr>
          <a:xfrm>
            <a:off x="0" y="2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10830212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40181111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23390912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30907312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743942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2335160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"/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2678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473" y="0"/>
            <a:ext cx="4571960" cy="51435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6200073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156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solidFill>
                    <a:schemeClr val="bg1"/>
                  </a:solidFill>
                </a:ln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18711791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375594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014041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111844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6944515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42550922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2406522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14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9313015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 flip="none" rotWithShape="1"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8201762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2453056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1579B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6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11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42367019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769677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01579B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793382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"/>
            <a:ext cx="4572272" cy="51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254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10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1684094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20394866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399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5999668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8217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24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41" r:id="rId2"/>
    <p:sldLayoutId id="2147483668" r:id="rId3"/>
    <p:sldLayoutId id="2147483669" r:id="rId4"/>
    <p:sldLayoutId id="2147483670" r:id="rId5"/>
    <p:sldLayoutId id="2147483694" r:id="rId6"/>
    <p:sldLayoutId id="2147483671" r:id="rId7"/>
    <p:sldLayoutId id="2147483672" r:id="rId8"/>
    <p:sldLayoutId id="2147483677" r:id="rId9"/>
    <p:sldLayoutId id="2147483673" r:id="rId10"/>
    <p:sldLayoutId id="2147483674" r:id="rId11"/>
    <p:sldLayoutId id="2147483675" r:id="rId12"/>
    <p:sldLayoutId id="2147483676" r:id="rId13"/>
    <p:sldLayoutId id="2147483696" r:id="rId14"/>
    <p:sldLayoutId id="2147483697" r:id="rId15"/>
    <p:sldLayoutId id="2147483698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678" r:id="rId22"/>
    <p:sldLayoutId id="2147483679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1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42" r:id="rId2"/>
    <p:sldLayoutId id="2147483682" r:id="rId3"/>
    <p:sldLayoutId id="2147483683" r:id="rId4"/>
    <p:sldLayoutId id="2147483684" r:id="rId5"/>
    <p:sldLayoutId id="2147483695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9" r:id="rId14"/>
    <p:sldLayoutId id="2147483700" r:id="rId15"/>
    <p:sldLayoutId id="2147483701" r:id="rId16"/>
    <p:sldLayoutId id="2147483692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693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4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4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18" r:id="rId22"/>
    <p:sldLayoutId id="2147483719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78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32" r:id="rId3"/>
    <p:sldLayoutId id="2147483733" r:id="rId4"/>
    <p:sldLayoutId id="2147483735" r:id="rId5"/>
    <p:sldLayoutId id="2147483745" r:id="rId6"/>
    <p:sldLayoutId id="2147483736" r:id="rId7"/>
    <p:sldLayoutId id="2147483737" r:id="rId8"/>
    <p:sldLayoutId id="2147483738" r:id="rId9"/>
    <p:sldLayoutId id="2147483746" r:id="rId10"/>
    <p:sldLayoutId id="2147483739" r:id="rId11"/>
    <p:sldLayoutId id="2147483740" r:id="rId12"/>
  </p:sldLayoutIdLst>
  <p:txStyles>
    <p:titleStyle>
      <a:lvl1pPr algn="ctr" defTabSz="415698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887" indent="-155887" algn="l" defTabSz="415698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754" indent="-129905" algn="l" defTabSz="415698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22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27470" indent="-103924" algn="l" defTabSz="415698" rtl="0" eaLnBrk="1" latinLnBrk="0" hangingPunct="1">
        <a:spcBef>
          <a:spcPct val="20000"/>
        </a:spcBef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35319" indent="-103924" algn="l" defTabSz="415698" rtl="0" eaLnBrk="1" latinLnBrk="0" hangingPunct="1">
        <a:spcBef>
          <a:spcPct val="20000"/>
        </a:spcBef>
        <a:buFont typeface="Arial" pitchFamily="34" charset="0"/>
        <a:buChar char="»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168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016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58865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714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49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698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546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395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244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093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4941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790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Traction – A Long Read LIMS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4556" y="3334178"/>
            <a:ext cx="2978222" cy="913971"/>
          </a:xfrm>
        </p:spPr>
        <p:txBody>
          <a:bodyPr/>
          <a:lstStyle/>
          <a:p>
            <a:r>
              <a:rPr lang="en-GB" sz="2000" dirty="0"/>
              <a:t>Harriet Craven</a:t>
            </a:r>
          </a:p>
          <a:p>
            <a:r>
              <a:rPr lang="en-GB" sz="2000" dirty="0"/>
              <a:t>Steve Inglis</a:t>
            </a:r>
          </a:p>
        </p:txBody>
      </p:sp>
    </p:spTree>
    <p:extLst>
      <p:ext uri="{BB962C8B-B14F-4D97-AF65-F5344CB8AC3E}">
        <p14:creationId xmlns:p14="http://schemas.microsoft.com/office/powerpoint/2010/main" val="108678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we learnt to do better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CABD3-91F0-0444-AA04-A25392C86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74" y="1589796"/>
            <a:ext cx="2735649" cy="1591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A0A84-0EA8-2840-928E-D12A2F516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7" b="19231"/>
          <a:stretch/>
        </p:blipFill>
        <p:spPr>
          <a:xfrm>
            <a:off x="5198856" y="1589796"/>
            <a:ext cx="36830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A01375-5769-0B44-ADE0-2EF182FB6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" y="816562"/>
            <a:ext cx="1863182" cy="196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8BD31D-7D12-EA48-B0DA-FED333CC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" y="3486150"/>
            <a:ext cx="8458200" cy="14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1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253523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0" y="285750"/>
            <a:ext cx="4680259" cy="901572"/>
          </a:xfrm>
        </p:spPr>
        <p:txBody>
          <a:bodyPr/>
          <a:lstStyle/>
          <a:p>
            <a:r>
              <a:rPr lang="en-US" dirty="0"/>
              <a:t>Architecture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8402F-5B5F-6E49-B77F-509B9015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302"/>
            <a:ext cx="2622550" cy="1654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98B95-B1B8-A848-9048-BCC2B95C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29" y="2076595"/>
            <a:ext cx="23368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8E5C4-557A-B84F-896E-DB401CBE8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00058"/>
            <a:ext cx="35052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61BF2D-327E-7347-A82C-6854709F1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29" y="3755321"/>
            <a:ext cx="4495800" cy="5207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2AA6795-E000-2949-B271-FEFA5508DD5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642265" y="1848751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F44C9E4-97CA-3143-B3E7-FB93D52E44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3995" y="2716050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3903F15-DF83-844C-9DF1-818E745CE4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5911" y="3664468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516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95600" y="441544"/>
            <a:ext cx="4680259" cy="901572"/>
          </a:xfrm>
        </p:spPr>
        <p:txBody>
          <a:bodyPr/>
          <a:lstStyle/>
          <a:p>
            <a:r>
              <a:rPr lang="en-US" dirty="0"/>
              <a:t>Saphyr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F9975-8A99-8B40-B361-467FF117B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14550"/>
            <a:ext cx="4380208" cy="2871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D98562-7993-5543-B309-29BE0A66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12433"/>
            <a:ext cx="3115830" cy="215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37987E-55CE-E243-815A-382BF6F77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3661"/>
            <a:ext cx="4038600" cy="16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Pacbio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57ACE-D8BA-DF43-B013-5C74BDFA9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62150"/>
            <a:ext cx="5292758" cy="302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5C7FD-63DA-B343-BD17-AB823C121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29" y="359426"/>
            <a:ext cx="2743199" cy="1605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A7384-240B-1040-B461-F83C3A1F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" y="0"/>
            <a:ext cx="3209955" cy="2929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4751D5-F136-AE4F-86F0-791B3D467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4" y="2777321"/>
            <a:ext cx="2585169" cy="22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2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298330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2AE582-BAC4-6548-ABC2-80B6C995F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ONT and Pacbio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BA655-3195-A545-823B-F390E1BF4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3" y="175866"/>
            <a:ext cx="2717800" cy="1673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A02AB-8888-1F41-982D-8D6CAA31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32" y="999622"/>
            <a:ext cx="2993733" cy="2123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C47D7-D390-3445-8926-ACCE7FD69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32572"/>
            <a:ext cx="3082684" cy="2935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8E2488-9489-A444-A858-E4C35C7B9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143994"/>
            <a:ext cx="3498850" cy="18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89971-2B50-B34E-954D-4480CDC61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579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55894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A7A34-7529-1E49-99E3-3C0946D33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9550"/>
            <a:ext cx="4029075" cy="2686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932760-9C5E-8647-8876-E5D1EB39D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809750"/>
            <a:ext cx="4572000" cy="30480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F5621F4-997D-6E40-BAFC-470569E4CC28}"/>
              </a:ext>
            </a:extLst>
          </p:cNvPr>
          <p:cNvSpPr txBox="1">
            <a:spLocks/>
          </p:cNvSpPr>
          <p:nvPr/>
        </p:nvSpPr>
        <p:spPr>
          <a:xfrm>
            <a:off x="4762500" y="514350"/>
            <a:ext cx="3810000" cy="1197890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>
                <a:solidFill>
                  <a:schemeClr val="tx1"/>
                </a:solidFill>
              </a:rPr>
              <a:t>"We need a LIMS so that my full time job is not inputting info into Google Sheets"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250C4-40C3-B14E-ADA5-630EAF3E038E}"/>
              </a:ext>
            </a:extLst>
          </p:cNvPr>
          <p:cNvSpPr/>
          <p:nvPr/>
        </p:nvSpPr>
        <p:spPr>
          <a:xfrm>
            <a:off x="38100" y="2993110"/>
            <a:ext cx="45148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-webkit-standard"/>
              </a:rPr>
              <a:t>We have gone from tracking 10s of PacBio samples per month to trying to keep on top of &gt;35 per month. When we start processing &gt;35 per week it will be a close call between google sheets breaking or one of the team. Place your bets...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938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C57965-2589-5A49-987B-1CC97C96E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2038350"/>
            <a:ext cx="4619625" cy="307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9157B-1072-DD49-845E-2555F6F7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209550"/>
            <a:ext cx="4343400" cy="2895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8791F9-8ECD-1D4A-A3A8-E61028FC40BA}"/>
              </a:ext>
            </a:extLst>
          </p:cNvPr>
          <p:cNvSpPr/>
          <p:nvPr/>
        </p:nvSpPr>
        <p:spPr>
          <a:xfrm>
            <a:off x="838200" y="3296017"/>
            <a:ext cx="2514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-webkit-standard"/>
              </a:rPr>
              <a:t>First there was Excel , then Google sheets, finally Traction</a:t>
            </a:r>
          </a:p>
          <a:p>
            <a:br>
              <a:rPr lang="en-GB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6775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E5B0F62-9A6D-1549-999C-78BADB932CBB}"/>
              </a:ext>
            </a:extLst>
          </p:cNvPr>
          <p:cNvSpPr txBox="1">
            <a:spLocks/>
          </p:cNvSpPr>
          <p:nvPr/>
        </p:nvSpPr>
        <p:spPr>
          <a:xfrm>
            <a:off x="533400" y="742950"/>
            <a:ext cx="8153400" cy="609600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New Pipeline Group (NPG) | DNA Pipelines Informatics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F4ABD-0C37-B44E-94E1-867D714BDAFC}"/>
              </a:ext>
            </a:extLst>
          </p:cNvPr>
          <p:cNvSpPr txBox="1"/>
          <p:nvPr/>
        </p:nvSpPr>
        <p:spPr>
          <a:xfrm>
            <a:off x="990600" y="1665625"/>
            <a:ext cx="6553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Traction gives NPG a way to know what runs to expect on the machine</a:t>
            </a:r>
          </a:p>
          <a:p>
            <a:r>
              <a:rPr lang="en-US" sz="2000" dirty="0"/>
              <a:t>NPG can physically look at what is on the disk</a:t>
            </a:r>
          </a:p>
          <a:p>
            <a:r>
              <a:rPr lang="en-US" sz="2000" dirty="0"/>
              <a:t>Can compare that to what is in Traction to make sure they have got all the data</a:t>
            </a:r>
          </a:p>
          <a:p>
            <a:endParaRPr lang="en-US" sz="2000" dirty="0"/>
          </a:p>
          <a:p>
            <a:endParaRPr lang="en-US" sz="2000" dirty="0"/>
          </a:p>
          <a:p>
            <a:pPr lvl="0">
              <a:defRPr/>
            </a:pPr>
            <a:r>
              <a:rPr lang="en-US" sz="2000" dirty="0"/>
              <a:t>Need to know what, when and where</a:t>
            </a:r>
          </a:p>
          <a:p>
            <a:pPr lvl="0">
              <a:defRPr/>
            </a:pPr>
            <a:r>
              <a:rPr lang="en-US" sz="2000" dirty="0"/>
              <a:t>Get that information from the MLWH, which is inserted from Traction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290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B3C90-E368-8646-86F2-B092C76BD1A6}"/>
              </a:ext>
            </a:extLst>
          </p:cNvPr>
          <p:cNvSpPr txBox="1">
            <a:spLocks/>
          </p:cNvSpPr>
          <p:nvPr/>
        </p:nvSpPr>
        <p:spPr>
          <a:xfrm>
            <a:off x="6400800" y="1248650"/>
            <a:ext cx="2978222" cy="533400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Operations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E6A9D83-17F2-F446-AAFF-701D71802F7D}"/>
              </a:ext>
            </a:extLst>
          </p:cNvPr>
          <p:cNvSpPr txBox="1">
            <a:spLocks/>
          </p:cNvSpPr>
          <p:nvPr/>
        </p:nvSpPr>
        <p:spPr>
          <a:xfrm>
            <a:off x="4618910" y="981950"/>
            <a:ext cx="2978222" cy="533400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Faculty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A12CE5E-02DF-354B-95A5-A21C7A7299D8}"/>
              </a:ext>
            </a:extLst>
          </p:cNvPr>
          <p:cNvSpPr txBox="1">
            <a:spLocks/>
          </p:cNvSpPr>
          <p:nvPr/>
        </p:nvSpPr>
        <p:spPr>
          <a:xfrm>
            <a:off x="4602961" y="2290867"/>
            <a:ext cx="2978222" cy="533400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External Partners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44F68-5E59-D746-800D-081493A4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0" y="500385"/>
            <a:ext cx="2744772" cy="185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8403B3-D095-944A-BF85-49B2596DDF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6770" b="14327"/>
          <a:stretch/>
        </p:blipFill>
        <p:spPr>
          <a:xfrm>
            <a:off x="364693" y="2707170"/>
            <a:ext cx="3151287" cy="1617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025024-45AB-A443-AB3E-6024600D1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71" y="3431070"/>
            <a:ext cx="4508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42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76901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5982D-5DC9-7C48-A167-7FA746AE38D5}"/>
              </a:ext>
            </a:extLst>
          </p:cNvPr>
          <p:cNvSpPr txBox="1">
            <a:spLocks/>
          </p:cNvSpPr>
          <p:nvPr/>
        </p:nvSpPr>
        <p:spPr>
          <a:xfrm>
            <a:off x="3372411" y="2064459"/>
            <a:ext cx="4380378" cy="588661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C4800-A5EC-1A42-A902-8110D82D9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103396"/>
            <a:ext cx="3130550" cy="2229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DB3E7-5A82-6441-8D69-46CD77848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t="5696" r="2428"/>
          <a:stretch/>
        </p:blipFill>
        <p:spPr>
          <a:xfrm>
            <a:off x="6095999" y="2827251"/>
            <a:ext cx="2895600" cy="1997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E9E81-1A0A-3643-A2C8-48C987FD8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80" y="3055002"/>
            <a:ext cx="2705100" cy="1769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75B80E-6BF9-F547-838E-A01AD7AD2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41" y="186110"/>
            <a:ext cx="2587759" cy="1611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45B879-24F1-764D-A72C-1DC4DF633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4445"/>
            <a:ext cx="2114661" cy="1996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D8E851-908A-044F-9A67-F06EA2A3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81" y="566318"/>
            <a:ext cx="2399952" cy="16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5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Customer Interaction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74094-9B27-6441-B79E-850F1D3C8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34" y="1112564"/>
            <a:ext cx="4216480" cy="304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72624-3795-C745-BB44-546FA7080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672"/>
            <a:ext cx="2667200" cy="1737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F3789-82C9-7447-B9A3-A0525E75D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" y="1981455"/>
            <a:ext cx="4743068" cy="31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15467"/>
      </p:ext>
    </p:extLst>
  </p:cSld>
  <p:clrMapOvr>
    <a:masterClrMapping/>
  </p:clrMapOvr>
</p:sld>
</file>

<file path=ppt/theme/theme1.xml><?xml version="1.0" encoding="utf-8"?>
<a:theme xmlns:a="http://schemas.openxmlformats.org/drawingml/2006/main" name="Sanger 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85B53DF1-BC04-BB4C-B8D2-4C50B886071F}"/>
    </a:ext>
  </a:extLst>
</a:theme>
</file>

<file path=ppt/theme/theme2.xml><?xml version="1.0" encoding="utf-8"?>
<a:theme xmlns:a="http://schemas.openxmlformats.org/drawingml/2006/main" name="DNA Yello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DE19FEC0-4776-634D-81D8-447D43F9885A}"/>
    </a:ext>
  </a:extLst>
</a:theme>
</file>

<file path=ppt/theme/theme3.xml><?xml version="1.0" encoding="utf-8"?>
<a:theme xmlns:a="http://schemas.openxmlformats.org/drawingml/2006/main" name="DNA R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DE19FEC0-4776-634D-81D8-447D43F9885A}"/>
    </a:ext>
  </a:extLst>
</a:theme>
</file>

<file path=ppt/theme/theme4.xml><?xml version="1.0" encoding="utf-8"?>
<a:theme xmlns:a="http://schemas.openxmlformats.org/drawingml/2006/main" name="Gradi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1386</TotalTime>
  <Words>1076</Words>
  <Application>Microsoft Macintosh PowerPoint</Application>
  <PresentationFormat>On-screen Show (16:9)</PresentationFormat>
  <Paragraphs>326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Helvetica Neue</vt:lpstr>
      <vt:lpstr>-webkit-standard</vt:lpstr>
      <vt:lpstr>Cambria Math</vt:lpstr>
      <vt:lpstr>Calibri</vt:lpstr>
      <vt:lpstr>Arial</vt:lpstr>
      <vt:lpstr>Sanger Blue</vt:lpstr>
      <vt:lpstr>DNA Yellow</vt:lpstr>
      <vt:lpstr>DNA Red</vt:lpstr>
      <vt:lpstr>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evera si odit  asped magnam,  odioritaspis  molorro</dc:title>
  <dc:creator>Squad</dc:creator>
  <cp:lastModifiedBy>harriet craven</cp:lastModifiedBy>
  <cp:revision>78</cp:revision>
  <dcterms:created xsi:type="dcterms:W3CDTF">2018-01-03T10:30:03Z</dcterms:created>
  <dcterms:modified xsi:type="dcterms:W3CDTF">2019-11-28T15:33:02Z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2018-01-03T00:00:00Z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2018-01-03T00:00:00Z</vt:filetime>
  </property>
</Properties>
</file>